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0" r:id="rId4"/>
    <p:sldId id="262" r:id="rId5"/>
    <p:sldId id="261" r:id="rId6"/>
    <p:sldId id="264" r:id="rId7"/>
    <p:sldId id="265" r:id="rId8"/>
    <p:sldId id="271" r:id="rId9"/>
    <p:sldId id="272" r:id="rId10"/>
    <p:sldId id="273" r:id="rId11"/>
    <p:sldId id="263" r:id="rId12"/>
    <p:sldId id="266" r:id="rId13"/>
    <p:sldId id="267" r:id="rId14"/>
    <p:sldId id="274" r:id="rId15"/>
    <p:sldId id="259" r:id="rId16"/>
    <p:sldId id="268" r:id="rId17"/>
    <p:sldId id="270" r:id="rId18"/>
    <p:sldId id="269" r:id="rId19"/>
  </p:sldIdLst>
  <p:sldSz cx="12192000" cy="6858000"/>
  <p:notesSz cx="9872663" cy="679767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5E5BFC98-C868-1E21-BCDD-0360F571D8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892CCDF-3AA6-1E4F-D7F5-36E744C89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12535-77EC-4B7C-A085-BCBA7F09F5BC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440E291-419A-B11F-2C40-CCE4A00856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69E9C1F-D8D4-16E0-9818-F3BA9F45E5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21C1F-492A-47D6-A00C-E703693DEB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905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A34B6-D82E-4256-B76A-C441CE0A6AF4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B866-6C52-4165-A8B6-D2BF03A2B0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366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CB866-6C52-4165-A8B6-D2BF03A2B07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2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C6C365BC-477F-81C9-EA65-F65A33052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BB1B377F-4215-5BD2-2518-61383BABA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12631"/>
            <a:ext cx="5444688" cy="1930619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endParaRPr lang="hu-HU" sz="4000" dirty="0">
              <a:latin typeface="Montserrat ExtraBold" panose="00000900000000000000" pitchFamily="50" charset="-18"/>
            </a:endParaRP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B404A077-7DA3-CBC9-2313-0495C0139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7075" y="3625851"/>
            <a:ext cx="4215123" cy="653830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endParaRPr lang="hu-HU" sz="2000" dirty="0">
              <a:latin typeface="Montserrat ExtraBold" panose="000009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9824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1648C2-0807-2B90-BFCD-CD8718B8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C79B9AE-CCAD-2D7A-4BDB-C068995C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0B83C84-2A2F-ABC0-0BE6-7A853BCD2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DFEC00-5B44-EA1C-A96A-72E55FA8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95A6EA-4373-7091-31C1-766BB0F1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44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32E3E11-49C5-7DC9-666A-26AF3164A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57A03E0-AF2E-9B8F-87C8-7FDEEDE82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171661F-D41D-3760-0E6B-D0075BA7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EED1A0-5559-B246-0B0A-E3BF5BD9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24274E-1AD3-8ABE-97F7-CAFFA845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425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55332C59-DB88-8EE4-71D4-296B230B93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7273DDD-E863-A0E6-27BD-3314BCD1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226"/>
            <a:ext cx="10515600" cy="823914"/>
          </a:xfrm>
        </p:spPr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23F466-C328-593E-789A-C652511F5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0"/>
            <a:ext cx="10515600" cy="3324225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47617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DF8052-2985-63B2-285D-6624166C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7BF686-1E6B-7766-4BB5-7416EAD55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C14D0C5-7A3C-7B79-C0BE-CCE34756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A17BF6-208F-8EBB-852E-494841A6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F0C029E-5B8D-4CA9-4E59-109B6033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511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1140C1-D645-01D0-329A-5D1DA082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6669FB-FBAA-5C9C-01E1-7A6AEB2EA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5146465-8237-3AC6-21C0-C766D1FB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C15D177-A32C-D33D-ED46-9803824A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07AE0A2-6674-F954-01AB-40BCE6A8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9A2D82-3F28-255D-214B-A77471E8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90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2236F9-7C8D-F25A-8445-53B607C0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0AA9DE0-A330-6EDE-6B3F-1D1F63DD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4FCBE29-32EA-D1B2-1194-7FAC8CB7F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68B703A-B486-C654-FE7B-6DBD2816C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0B27052-676E-53C7-F3A3-A00481684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01317A1-6D0B-0ACC-C2E4-939D4F55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646446F-F48D-6770-9FF6-C74C8C87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892E29B-9010-522C-857E-1200007F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0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C8E425-6DFA-F844-AFF1-8427B68D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0E7D7D5-572F-8CBE-672E-9654596C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FFA7D7C-941D-644E-063D-1784D87E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88DA655-638F-3087-CFFE-00684217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691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9390533-C6F4-4EBD-027D-20D81BB8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71FDE14-F8D5-3C71-4E09-E7C04DA9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383C6B8-679F-68DA-7DD4-28F5B299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018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7DFE97-AC76-3601-AAE8-8299D01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8AF8D2-BE17-2BCA-DEC4-CC9BACBC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1A6C854-9841-251F-00A3-B86971F12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920635E-2518-B558-C5C4-B0E5CC9A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43FBE3-5EAC-0CD9-C9AF-1C567D41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AA39F81-5853-3F29-2C52-B60FEB40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126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6FE5EA-489F-684A-792F-35DF5091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ADB4854-E054-C100-ACC9-F0AA345F4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E7BCDCE-2EB7-8E30-AF54-82F89E5FF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4CF6661-11D9-5620-0995-DBFA3C57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0C379FB-470C-6694-B2C0-160FBF7F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9391CE7-76D6-2747-4744-76345371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168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C5250AD-BA56-9CB3-E69C-F99AF37F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A1CD26-DF1A-68F7-59D3-1C3B7F0BE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D8E8F-37E5-DADE-D06D-8DFC2B818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F3052-2FC2-4E31-B8DC-29739632C58A}" type="datetimeFigureOut">
              <a:rPr lang="hu-HU" smtClean="0"/>
              <a:t>2025. 02. 19.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5175DC-407D-B670-E469-88C29DD6B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88E95C-41EF-8D42-368A-4F112351F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7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vallalkozzokosan.e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enz7.hu/kiseroesemenyek.cs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ejam.hu/hu/innovacios-na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jam.hu/hu/economi/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&#233;nz7@ejam.hu" TargetMode="External"/><Relationship Id="rId2" Type="http://schemas.openxmlformats.org/officeDocument/2006/relationships/hyperlink" Target="https://penz7.hu/kapcsolat.cs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allalkozzokosan.e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05136F-FB84-120B-AB18-657E2E8B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080" y="1135220"/>
            <a:ext cx="5222240" cy="2547780"/>
          </a:xfrm>
        </p:spPr>
        <p:txBody>
          <a:bodyPr/>
          <a:lstStyle/>
          <a:p>
            <a:r>
              <a:rPr lang="hu-HU" b="1" dirty="0"/>
              <a:t>PÉNZ7 </a:t>
            </a:r>
            <a:br>
              <a:rPr lang="hu-HU" b="1" dirty="0"/>
            </a:br>
            <a:r>
              <a:rPr lang="hu-HU" sz="2400" b="1" dirty="0"/>
              <a:t>(március 3-7.)</a:t>
            </a:r>
            <a:br>
              <a:rPr lang="hu-HU" sz="2400" b="1" dirty="0"/>
            </a:br>
            <a:br>
              <a:rPr lang="hu-HU" b="1" dirty="0"/>
            </a:br>
            <a:r>
              <a:rPr lang="hu-HU" b="1" dirty="0"/>
              <a:t>Vállalkozói témarész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26DB6F7-3AE8-8DC1-1ECF-2FE2E46A367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538720" y="4043680"/>
            <a:ext cx="3911600" cy="1432560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/>
              <a:t>WEBINÁRIUM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7754B44-3188-6BDC-0B77-B6214097A850}"/>
              </a:ext>
            </a:extLst>
          </p:cNvPr>
          <p:cNvSpPr txBox="1"/>
          <p:nvPr/>
        </p:nvSpPr>
        <p:spPr>
          <a:xfrm>
            <a:off x="66675" y="5686425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</a:rPr>
              <a:t>2025.02.19.</a:t>
            </a:r>
          </a:p>
        </p:txBody>
      </p:sp>
    </p:spTree>
    <p:extLst>
      <p:ext uri="{BB962C8B-B14F-4D97-AF65-F5344CB8AC3E}">
        <p14:creationId xmlns:p14="http://schemas.microsoft.com/office/powerpoint/2010/main" val="95947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CCCEA9-7AE7-3C44-35A2-CC35F6A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891086"/>
            <a:ext cx="10515600" cy="823914"/>
          </a:xfrm>
        </p:spPr>
        <p:txBody>
          <a:bodyPr/>
          <a:lstStyle/>
          <a:p>
            <a:r>
              <a:rPr lang="hu-HU" dirty="0"/>
              <a:t>IT az üzleti szférában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B6CCF1-1896-B701-3062-8E94168B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70" y="1922876"/>
            <a:ext cx="5887720" cy="3563524"/>
          </a:xfrm>
        </p:spPr>
        <p:txBody>
          <a:bodyPr/>
          <a:lstStyle/>
          <a:p>
            <a:r>
              <a:rPr lang="hu-HU" b="1" u="sng" dirty="0"/>
              <a:t>Kiinduló történet:</a:t>
            </a:r>
            <a:r>
              <a:rPr lang="hu-HU" dirty="0"/>
              <a:t> Utazási iroda tulajdonosai fejlesztenék a webhelyüket.</a:t>
            </a:r>
          </a:p>
          <a:p>
            <a:r>
              <a:rPr lang="hu-HU" b="1" u="sng" dirty="0"/>
              <a:t>Üzleti koncepció:</a:t>
            </a:r>
            <a:r>
              <a:rPr lang="hu-HU" dirty="0"/>
              <a:t> különböző technológiai megoldások bemutatása</a:t>
            </a:r>
          </a:p>
          <a:p>
            <a:r>
              <a:rPr lang="hu-HU" b="1" u="sng" dirty="0"/>
              <a:t>Technológiai készség:</a:t>
            </a:r>
            <a:r>
              <a:rPr lang="hu-HU" dirty="0"/>
              <a:t> technológiai megoldások konkrét példákon keresztül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E50B799-4443-BA57-050A-5D632EC0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136" y="1150448"/>
            <a:ext cx="4325139" cy="243227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D956AEE-783C-6844-52BB-ABDD70494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136" y="3952560"/>
            <a:ext cx="4325139" cy="24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46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D08CCE-C35A-2D24-92B1-22E3E88F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49ABE1-6D77-C182-977C-2AABEB0C2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120"/>
            <a:ext cx="5146040" cy="3550920"/>
          </a:xfrm>
        </p:spPr>
        <p:txBody>
          <a:bodyPr/>
          <a:lstStyle/>
          <a:p>
            <a:r>
              <a:rPr lang="hu-HU" dirty="0"/>
              <a:t>Mintaóra</a:t>
            </a:r>
          </a:p>
          <a:p>
            <a:r>
              <a:rPr lang="hu-HU" dirty="0"/>
              <a:t>Tananyag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Befejezés után válik elérhetővé:</a:t>
            </a:r>
          </a:p>
          <a:p>
            <a:r>
              <a:rPr lang="hu-HU" dirty="0"/>
              <a:t>Tanúsítvány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D52A971-B86E-B8FE-B974-0E7628650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09" y="2116701"/>
            <a:ext cx="4585931" cy="32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86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798993-F3DD-71E0-3855-28585C7F6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Önkéntes nélkül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426399-4E1F-138D-0E00-8A58A62BA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200"/>
            <a:ext cx="10515600" cy="3324225"/>
          </a:xfrm>
        </p:spPr>
        <p:txBody>
          <a:bodyPr/>
          <a:lstStyle/>
          <a:p>
            <a:r>
              <a:rPr lang="hu-HU" dirty="0"/>
              <a:t>1 tananyag kitöltése</a:t>
            </a:r>
          </a:p>
          <a:p>
            <a:pPr lvl="1"/>
            <a:r>
              <a:rPr lang="hu-HU" dirty="0"/>
              <a:t>Órai keretek között közösen</a:t>
            </a:r>
          </a:p>
          <a:p>
            <a:pPr lvl="1"/>
            <a:r>
              <a:rPr lang="hu-HU" dirty="0"/>
              <a:t>Egyénileg – házi feladatként</a:t>
            </a:r>
          </a:p>
          <a:p>
            <a:pPr lvl="1"/>
            <a:r>
              <a:rPr lang="hu-HU" dirty="0"/>
              <a:t>Tanúsítvány bizonyítja a kitöltést</a:t>
            </a:r>
          </a:p>
          <a:p>
            <a:pPr lvl="1"/>
            <a:endParaRPr lang="hu-HU" dirty="0"/>
          </a:p>
          <a:p>
            <a:r>
              <a:rPr lang="hu-HU" dirty="0"/>
              <a:t>+1 óra Opcionális</a:t>
            </a:r>
          </a:p>
          <a:p>
            <a:pPr lvl="1"/>
            <a:r>
              <a:rPr lang="hu-HU" dirty="0"/>
              <a:t>Mintaóra felvétel megtekintése közösen, tanórán vagy egyénileg</a:t>
            </a:r>
          </a:p>
          <a:p>
            <a:endParaRPr lang="hu-HU" dirty="0"/>
          </a:p>
        </p:txBody>
      </p:sp>
      <p:pic>
        <p:nvPicPr>
          <p:cNvPr id="5" name="Kép 4" descr="A képen szöveg, vázlat, diagram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9D02D94-9C6E-0DF2-FEAD-9E77DD2BE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7" y="1376470"/>
            <a:ext cx="4348312" cy="24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69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E0CEA6-927E-3C85-2572-0D454AFE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Önkéntessel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B8FFC6-4869-9F71-96D7-BFF58EB45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140"/>
            <a:ext cx="10515600" cy="3824285"/>
          </a:xfrm>
        </p:spPr>
        <p:txBody>
          <a:bodyPr>
            <a:normAutofit/>
          </a:bodyPr>
          <a:lstStyle/>
          <a:p>
            <a:r>
              <a:rPr lang="hu-HU" dirty="0"/>
              <a:t>Önkéntessel előre megbeszélt tananyag kitöltése</a:t>
            </a:r>
          </a:p>
          <a:p>
            <a:pPr lvl="1"/>
            <a:r>
              <a:rPr lang="hu-HU" dirty="0"/>
              <a:t>Órai keretek között </a:t>
            </a:r>
          </a:p>
          <a:p>
            <a:pPr lvl="1"/>
            <a:r>
              <a:rPr lang="hu-HU" dirty="0"/>
              <a:t>Egyénileg – házi feladatként</a:t>
            </a:r>
          </a:p>
          <a:p>
            <a:pPr lvl="1"/>
            <a:endParaRPr lang="hu-HU" dirty="0"/>
          </a:p>
          <a:p>
            <a:r>
              <a:rPr lang="hu-HU" dirty="0"/>
              <a:t>1x45 perc Önkéntes előadása együttműködve a pedagógussal</a:t>
            </a:r>
          </a:p>
          <a:p>
            <a:pPr lvl="1"/>
            <a:r>
              <a:rPr lang="hu-HU" dirty="0"/>
              <a:t>BRAND mentesen!</a:t>
            </a:r>
          </a:p>
          <a:p>
            <a:pPr lvl="1"/>
            <a:r>
              <a:rPr lang="hu-HU" dirty="0"/>
              <a:t>Saját vállalkozás történetének bemutatása, kihívások kezelése, sikertörténet</a:t>
            </a:r>
          </a:p>
          <a:p>
            <a:pPr lvl="1"/>
            <a:r>
              <a:rPr lang="hu-HU" dirty="0"/>
              <a:t>Tananyag belefoglalása (</a:t>
            </a:r>
            <a:r>
              <a:rPr lang="hu-HU" dirty="0" err="1"/>
              <a:t>pl</a:t>
            </a:r>
            <a:r>
              <a:rPr lang="hu-HU" dirty="0"/>
              <a:t>: Célközönség – hogyan lehet meghatározni és elérni a vállalkozás célközönségét?)</a:t>
            </a:r>
          </a:p>
          <a:p>
            <a:pPr lvl="1"/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0A72992-835E-5CFF-95A2-81CBE514CC68}"/>
              </a:ext>
            </a:extLst>
          </p:cNvPr>
          <p:cNvSpPr txBox="1"/>
          <p:nvPr/>
        </p:nvSpPr>
        <p:spPr>
          <a:xfrm>
            <a:off x="3434080" y="6014720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hlinkClick r:id="rId2"/>
              </a:rPr>
              <a:t>https://vallalkozzokosan.eu/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438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509CB9-B153-CB06-23CD-DC6C3354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956946"/>
            <a:ext cx="10515600" cy="823914"/>
          </a:xfrm>
        </p:spPr>
        <p:txBody>
          <a:bodyPr/>
          <a:lstStyle/>
          <a:p>
            <a:r>
              <a:rPr lang="hu-HU" dirty="0"/>
              <a:t>Önkéntes segédanyag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448B40-C6BF-ECFA-B6D3-47BCE516E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0" y="1912940"/>
            <a:ext cx="4333240" cy="3827460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Nem készül egységes óraterv, </a:t>
            </a:r>
            <a:r>
              <a:rPr lang="hu-HU" dirty="0" err="1"/>
              <a:t>ppt</a:t>
            </a:r>
            <a:r>
              <a:rPr lang="hu-HU" dirty="0"/>
              <a:t>-vel!</a:t>
            </a:r>
          </a:p>
          <a:p>
            <a:r>
              <a:rPr lang="hu-HU" dirty="0"/>
              <a:t>Pedagógus és Önkéntes közös óratartása, előre megbeszélt témakörben!</a:t>
            </a:r>
          </a:p>
          <a:p>
            <a:r>
              <a:rPr lang="hu-HU" dirty="0"/>
              <a:t>Segítő kérdések az Önkéntes segédletben</a:t>
            </a:r>
          </a:p>
          <a:p>
            <a:endParaRPr lang="hu-HU" dirty="0"/>
          </a:p>
          <a:p>
            <a:pPr marL="0" indent="0" algn="ctr">
              <a:buNone/>
            </a:pPr>
            <a:r>
              <a:rPr lang="hu-HU" dirty="0"/>
              <a:t>(PÉNZ7 oldalán, bejelentkezést követően elérhető)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CD53E8D-E4DD-A9E3-4E67-A4909DBA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05" b="9860"/>
          <a:stretch/>
        </p:blipFill>
        <p:spPr>
          <a:xfrm>
            <a:off x="6383021" y="1209039"/>
            <a:ext cx="5328920" cy="54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37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B3051E-60FA-9BE2-7804-69A2FCC9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Kísérőesemények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B75FC5-1A3B-0FBF-77E6-E844A2355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2480"/>
            <a:ext cx="10515600" cy="3623945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err="1"/>
              <a:t>PénzKód</a:t>
            </a:r>
            <a:r>
              <a:rPr lang="hu-HU" sz="2400" dirty="0"/>
              <a:t> </a:t>
            </a:r>
          </a:p>
          <a:p>
            <a:r>
              <a:rPr lang="hu-HU" sz="2400" dirty="0"/>
              <a:t>Digitális Szimat Kihívás</a:t>
            </a:r>
          </a:p>
          <a:p>
            <a:r>
              <a:rPr lang="hu-HU" sz="2400" dirty="0" err="1"/>
              <a:t>PénzFutam</a:t>
            </a:r>
            <a:endParaRPr lang="hu-HU" sz="2400" dirty="0"/>
          </a:p>
          <a:p>
            <a:r>
              <a:rPr lang="hu-HU" sz="2400" dirty="0"/>
              <a:t>Részvényfutam</a:t>
            </a:r>
          </a:p>
          <a:p>
            <a:r>
              <a:rPr lang="hu-HU" sz="2400" dirty="0"/>
              <a:t>Nagy Diák Pénzügyes Teszt</a:t>
            </a:r>
          </a:p>
          <a:p>
            <a:r>
              <a:rPr lang="hu-HU" sz="3600" b="1" dirty="0" err="1"/>
              <a:t>Innovation</a:t>
            </a:r>
            <a:r>
              <a:rPr lang="hu-HU" sz="3600" b="1" dirty="0"/>
              <a:t> </a:t>
            </a:r>
            <a:r>
              <a:rPr lang="hu-HU" sz="3600" b="1" dirty="0" err="1"/>
              <a:t>Challenge</a:t>
            </a:r>
            <a:endParaRPr lang="hu-HU" sz="3600" b="1" dirty="0"/>
          </a:p>
          <a:p>
            <a:r>
              <a:rPr lang="hu-HU" sz="3600" b="1" dirty="0"/>
              <a:t>€co, no mi?</a:t>
            </a:r>
          </a:p>
          <a:p>
            <a:pPr marL="0" indent="0">
              <a:buNone/>
            </a:pPr>
            <a:r>
              <a:rPr lang="hu-HU" sz="3000" b="1" dirty="0"/>
              <a:t>    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18C7852-6DA0-631A-32BD-C138FCA4C807}"/>
              </a:ext>
            </a:extLst>
          </p:cNvPr>
          <p:cNvSpPr txBox="1"/>
          <p:nvPr/>
        </p:nvSpPr>
        <p:spPr>
          <a:xfrm>
            <a:off x="3474720" y="6035040"/>
            <a:ext cx="529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/>
              <a:t>(</a:t>
            </a:r>
            <a:r>
              <a:rPr lang="hu-HU" sz="1800" dirty="0">
                <a:hlinkClick r:id="rId2"/>
              </a:rPr>
              <a:t>https://penz7.hu/kiseroesemenyek.cshtml</a:t>
            </a:r>
            <a:r>
              <a:rPr lang="hu-HU" sz="1800" dirty="0"/>
              <a:t> )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F0C3647-EA8A-B5D1-AA45-E3AE4522D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40" y="1510366"/>
            <a:ext cx="6532880" cy="29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9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6D201D-94BD-D626-E9E9-2C8CA33F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Kísérő események – </a:t>
            </a:r>
            <a:r>
              <a:rPr lang="hu-HU" dirty="0" err="1"/>
              <a:t>Innovation</a:t>
            </a:r>
            <a:r>
              <a:rPr lang="hu-HU" dirty="0"/>
              <a:t> </a:t>
            </a:r>
            <a:r>
              <a:rPr lang="hu-HU" dirty="0" err="1"/>
              <a:t>Challenge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6174D9-FD22-447D-5A0E-03EE887D8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00"/>
            <a:ext cx="5504440" cy="3603625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1-2 nap (online vagy személyesen)</a:t>
            </a:r>
          </a:p>
          <a:p>
            <a:r>
              <a:rPr lang="hu-HU" dirty="0"/>
              <a:t>5-8 fős csapatok</a:t>
            </a:r>
          </a:p>
          <a:p>
            <a:endParaRPr lang="hu-HU" dirty="0"/>
          </a:p>
          <a:p>
            <a:r>
              <a:rPr lang="hu-HU" dirty="0"/>
              <a:t>1 üzleti ötlet kidolgozása</a:t>
            </a:r>
          </a:p>
          <a:p>
            <a:r>
              <a:rPr lang="hu-HU" dirty="0"/>
              <a:t>Szakemberek mentorálásával</a:t>
            </a:r>
          </a:p>
          <a:p>
            <a:r>
              <a:rPr lang="hu-HU" dirty="0"/>
              <a:t>4 perces prezentáció (angolul vagy magyarul)</a:t>
            </a:r>
          </a:p>
          <a:p>
            <a:r>
              <a:rPr lang="hu-HU" dirty="0"/>
              <a:t>Díjat nyert csapatok felvételi pontként beszámíthatják (pl.: SZTE GTK)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11B3F86-0D7B-C549-99BF-98FB9DB79E4E}"/>
              </a:ext>
            </a:extLst>
          </p:cNvPr>
          <p:cNvSpPr txBox="1"/>
          <p:nvPr/>
        </p:nvSpPr>
        <p:spPr>
          <a:xfrm>
            <a:off x="3180080" y="6126480"/>
            <a:ext cx="638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hlinkClick r:id="rId2"/>
              </a:rPr>
              <a:t>https://ejam.hu/hu/innovacios-nap/ </a:t>
            </a:r>
            <a:endParaRPr lang="hu-HU" dirty="0"/>
          </a:p>
        </p:txBody>
      </p:sp>
      <p:pic>
        <p:nvPicPr>
          <p:cNvPr id="6" name="Kép 5" descr="A képen ruházat, személy, fedett pályás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C444CE7-6605-92DD-E9AF-FD8592A2F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t="13626" r="3083" b="20886"/>
          <a:stretch/>
        </p:blipFill>
        <p:spPr>
          <a:xfrm>
            <a:off x="6878296" y="1915627"/>
            <a:ext cx="4358664" cy="1721653"/>
          </a:xfrm>
          <a:prstGeom prst="rect">
            <a:avLst/>
          </a:prstGeom>
        </p:spPr>
      </p:pic>
      <p:pic>
        <p:nvPicPr>
          <p:cNvPr id="10" name="Kép 9" descr="A képen fedett pályás, ruházat, ember, Irodaépül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8B5ACEE-ACFE-E8AE-9A47-5DD3DA247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47" y="3731407"/>
            <a:ext cx="2899333" cy="19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9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9BD0D0-903B-DB22-10D9-745F3A61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Kísérő események – €co, no mi?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570387-12CE-5B46-5ED4-849D288B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7840"/>
            <a:ext cx="10515600" cy="3593465"/>
          </a:xfrm>
        </p:spPr>
        <p:txBody>
          <a:bodyPr/>
          <a:lstStyle/>
          <a:p>
            <a:r>
              <a:rPr lang="hu-HU" dirty="0">
                <a:solidFill>
                  <a:srgbClr val="444444"/>
                </a:solidFill>
                <a:latin typeface="Open Sans" panose="020B0606030504020204" pitchFamily="34" charset="0"/>
              </a:rPr>
              <a:t>Vállalkozói és gazdasági tájékozottság</a:t>
            </a:r>
          </a:p>
          <a:p>
            <a:r>
              <a:rPr lang="hu-HU" dirty="0">
                <a:solidFill>
                  <a:srgbClr val="444444"/>
                </a:solidFill>
                <a:latin typeface="Open Sans" panose="020B0606030504020204" pitchFamily="34" charset="0"/>
              </a:rPr>
              <a:t>Nagy kérdésbankból kérdések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E0AB34C-5D95-DC7B-F40F-912ECC77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93" y="3242367"/>
            <a:ext cx="3948921" cy="1821918"/>
          </a:xfrm>
          <a:prstGeom prst="rect">
            <a:avLst/>
          </a:prstGeom>
        </p:spPr>
      </p:pic>
      <p:pic>
        <p:nvPicPr>
          <p:cNvPr id="9" name="Kép 8" descr="A képen képernyőkép, szöveg, Multimédiás szoftver látható&#10;&#10;Automatikusan generált leírás">
            <a:extLst>
              <a:ext uri="{FF2B5EF4-FFF2-40B4-BE49-F238E27FC236}">
                <a16:creationId xmlns:a16="http://schemas.microsoft.com/office/drawing/2014/main" id="{C3051D76-2E33-968B-5543-3DAF53B84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48" y="4153326"/>
            <a:ext cx="3691772" cy="2414893"/>
          </a:xfrm>
          <a:prstGeom prst="rect">
            <a:avLst/>
          </a:prstGeom>
        </p:spPr>
      </p:pic>
      <p:pic>
        <p:nvPicPr>
          <p:cNvPr id="11" name="Kép 10" descr="A képen szöveg, képernyőkép, rajzfilm látható&#10;&#10;Automatikusan generált leírás">
            <a:extLst>
              <a:ext uri="{FF2B5EF4-FFF2-40B4-BE49-F238E27FC236}">
                <a16:creationId xmlns:a16="http://schemas.microsoft.com/office/drawing/2014/main" id="{81BCB211-8287-8498-7E9B-B01E7705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48" y="1497227"/>
            <a:ext cx="3693566" cy="241489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F3AC47E-C840-119A-76CC-11466E5390ED}"/>
              </a:ext>
            </a:extLst>
          </p:cNvPr>
          <p:cNvSpPr txBox="1"/>
          <p:nvPr/>
        </p:nvSpPr>
        <p:spPr>
          <a:xfrm>
            <a:off x="1929068" y="6090919"/>
            <a:ext cx="638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hlinkClick r:id="rId5"/>
              </a:rPr>
              <a:t>https://ejam.hu/hu/economi/</a:t>
            </a:r>
            <a:r>
              <a:rPr lang="hu-HU" b="1" dirty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4740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5AFAE8-5F79-7E07-3390-B1AC8F4F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Kérdések, visszajelzés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859DDC-FA62-C18F-925A-71983ECE0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4920"/>
            <a:ext cx="10515600" cy="2948621"/>
          </a:xfrm>
        </p:spPr>
        <p:txBody>
          <a:bodyPr/>
          <a:lstStyle/>
          <a:p>
            <a:pPr marL="0" indent="0" algn="ctr">
              <a:buNone/>
            </a:pPr>
            <a:r>
              <a:rPr lang="hu-HU" b="1" u="sng" dirty="0"/>
              <a:t>ELÉRHETŐSÉG</a:t>
            </a:r>
          </a:p>
          <a:p>
            <a:pPr marL="0" indent="0" algn="ctr">
              <a:buNone/>
            </a:pPr>
            <a:r>
              <a:rPr lang="hu-HU" dirty="0"/>
              <a:t>PÉNZ7/ Kapcsolat (</a:t>
            </a:r>
            <a:r>
              <a:rPr lang="hu-HU" dirty="0">
                <a:hlinkClick r:id="rId2"/>
              </a:rPr>
              <a:t>https://penz7.hu/kapcsolat.cshtml</a:t>
            </a:r>
            <a:r>
              <a:rPr lang="hu-HU" dirty="0"/>
              <a:t>)</a:t>
            </a:r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>
                <a:hlinkClick r:id="rId3"/>
              </a:rPr>
              <a:t>pénz7@ejam.hu</a:t>
            </a:r>
            <a:endParaRPr lang="hu-HU" dirty="0"/>
          </a:p>
          <a:p>
            <a:pPr marL="0" indent="0" algn="ctr">
              <a:buNone/>
            </a:pPr>
            <a:r>
              <a:rPr lang="hu-HU" dirty="0"/>
              <a:t>70/272-2312</a:t>
            </a:r>
          </a:p>
        </p:txBody>
      </p:sp>
    </p:spTree>
    <p:extLst>
      <p:ext uri="{BB962C8B-B14F-4D97-AF65-F5344CB8AC3E}">
        <p14:creationId xmlns:p14="http://schemas.microsoft.com/office/powerpoint/2010/main" val="78872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6B19C3-ABBF-C62D-C3F7-96A9786E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PÉNZ7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B844A7-D207-70AA-8FD4-304026D77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140"/>
            <a:ext cx="10515600" cy="3824285"/>
          </a:xfrm>
        </p:spPr>
        <p:txBody>
          <a:bodyPr/>
          <a:lstStyle/>
          <a:p>
            <a:r>
              <a:rPr lang="hu-HU" dirty="0"/>
              <a:t>Digitális témahét, Fenntarthatósági témahét, </a:t>
            </a:r>
            <a:r>
              <a:rPr lang="hu-HU" sz="3200" b="1" dirty="0"/>
              <a:t>PÉNZ7</a:t>
            </a:r>
          </a:p>
          <a:p>
            <a:r>
              <a:rPr lang="hu-HU" dirty="0"/>
              <a:t>11. alkalommal</a:t>
            </a:r>
          </a:p>
          <a:p>
            <a:r>
              <a:rPr lang="hu-HU" dirty="0"/>
              <a:t>2017-től vállalkozói résszel</a:t>
            </a:r>
          </a:p>
          <a:p>
            <a:endParaRPr lang="hu-HU" dirty="0"/>
          </a:p>
          <a:p>
            <a:pPr marL="0" indent="0" algn="ctr">
              <a:buNone/>
            </a:pPr>
            <a:r>
              <a:rPr lang="hu-HU" b="1" dirty="0">
                <a:solidFill>
                  <a:srgbClr val="444444"/>
                </a:solidFill>
                <a:latin typeface="Open Sans" panose="020B0606030504020204" pitchFamily="34" charset="0"/>
              </a:rPr>
              <a:t>Célja: A fiatalok pénzügyi tudásának bővítése mellett a</a:t>
            </a:r>
            <a:r>
              <a:rPr lang="hu-HU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vállalkozói kompetenciafejlesztése és a vállalkozói ismeretek élményalapú átadása.</a:t>
            </a:r>
            <a:endParaRPr lang="hu-HU" dirty="0"/>
          </a:p>
        </p:txBody>
      </p:sp>
      <p:pic>
        <p:nvPicPr>
          <p:cNvPr id="4" name="Kép 3" descr="Képtalálat a következőre: „penz7 nagykövet”">
            <a:extLst>
              <a:ext uri="{FF2B5EF4-FFF2-40B4-BE49-F238E27FC236}">
                <a16:creationId xmlns:a16="http://schemas.microsoft.com/office/drawing/2014/main" id="{E04E08ED-F9D1-38F1-9066-DE9862F86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027" y="1704974"/>
            <a:ext cx="1359853" cy="1813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18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6EF051-E72E-8CAC-9776-9DE186D1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rész felépítése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FD593A-4D87-68DE-2DF1-5AB85990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440"/>
            <a:ext cx="10515600" cy="3672840"/>
          </a:xfrm>
        </p:spPr>
        <p:txBody>
          <a:bodyPr/>
          <a:lstStyle/>
          <a:p>
            <a:r>
              <a:rPr lang="hu-HU" dirty="0"/>
              <a:t>1-3 tanóra! </a:t>
            </a:r>
            <a:r>
              <a:rPr lang="hu-HU" sz="2000" dirty="0"/>
              <a:t>(tananyagok hossza eltérő lehet)</a:t>
            </a:r>
            <a:endParaRPr lang="hu-HU" dirty="0"/>
          </a:p>
          <a:p>
            <a:pPr lvl="1"/>
            <a:r>
              <a:rPr lang="hu-HU" dirty="0"/>
              <a:t>Vállalkozz Okosan!</a:t>
            </a:r>
          </a:p>
          <a:p>
            <a:pPr lvl="2"/>
            <a:r>
              <a:rPr lang="hu-HU" dirty="0"/>
              <a:t>Célközönség</a:t>
            </a:r>
          </a:p>
          <a:p>
            <a:pPr lvl="2"/>
            <a:r>
              <a:rPr lang="hu-HU" dirty="0"/>
              <a:t>IT az üzleti szférában</a:t>
            </a:r>
          </a:p>
          <a:p>
            <a:pPr lvl="2"/>
            <a:r>
              <a:rPr lang="hu-HU" dirty="0"/>
              <a:t>Energiahatékonyság a vállalkozásban</a:t>
            </a:r>
          </a:p>
          <a:p>
            <a:pPr lvl="2"/>
            <a:endParaRPr lang="hu-HU" dirty="0"/>
          </a:p>
          <a:p>
            <a:r>
              <a:rPr lang="hu-HU" dirty="0"/>
              <a:t>+1 tanóra </a:t>
            </a:r>
            <a:r>
              <a:rPr lang="hu-HU" sz="2000" dirty="0"/>
              <a:t>(opcionális)</a:t>
            </a:r>
          </a:p>
          <a:p>
            <a:pPr lvl="1"/>
            <a:r>
              <a:rPr lang="hu-HU" dirty="0"/>
              <a:t>Vállalkozói önkéntes órája</a:t>
            </a:r>
          </a:p>
          <a:p>
            <a:pPr lvl="1"/>
            <a:r>
              <a:rPr lang="hu-HU" dirty="0"/>
              <a:t>Vagy mintaóra</a:t>
            </a:r>
          </a:p>
          <a:p>
            <a:pPr lvl="2"/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0758EC6-9FCB-6B02-4004-00E4737FCCD5}"/>
              </a:ext>
            </a:extLst>
          </p:cNvPr>
          <p:cNvSpPr txBox="1"/>
          <p:nvPr/>
        </p:nvSpPr>
        <p:spPr>
          <a:xfrm>
            <a:off x="3434080" y="6014720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hlinkClick r:id="rId2"/>
              </a:rPr>
              <a:t>https://vallalkozzokosan.eu/</a:t>
            </a:r>
            <a:r>
              <a:rPr lang="hu-HU" dirty="0"/>
              <a:t>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13581B9-0293-CF73-4AE4-30C7D574F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457" y="2207580"/>
            <a:ext cx="3802343" cy="23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1E3B95-F21B-4D06-D913-D9C3CEFBD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Választható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C7D5D6-A40C-A590-73D5-2E4B8EAC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0" y="1862140"/>
            <a:ext cx="10033000" cy="3824285"/>
          </a:xfrm>
        </p:spPr>
        <p:txBody>
          <a:bodyPr>
            <a:normAutofit/>
          </a:bodyPr>
          <a:lstStyle/>
          <a:p>
            <a:r>
              <a:rPr lang="hu-HU" dirty="0"/>
              <a:t>Regisztráció a Vállalkozz Okosan oldalán!</a:t>
            </a:r>
          </a:p>
          <a:p>
            <a:pPr marL="914400" lvl="2" indent="0">
              <a:buNone/>
            </a:pPr>
            <a:r>
              <a:rPr lang="hu-HU" sz="2400" dirty="0"/>
              <a:t>(</a:t>
            </a:r>
            <a:r>
              <a:rPr lang="hu-HU" dirty="0"/>
              <a:t>nem egyezik meg a PÉNZ7 regisztrációjával</a:t>
            </a:r>
            <a:r>
              <a:rPr lang="hu-HU" sz="2400" dirty="0"/>
              <a:t>)</a:t>
            </a:r>
          </a:p>
          <a:p>
            <a:pPr marL="0" indent="0">
              <a:buNone/>
            </a:pPr>
            <a:endParaRPr lang="hu-HU" sz="2000" dirty="0"/>
          </a:p>
          <a:p>
            <a:r>
              <a:rPr lang="hu-HU" dirty="0"/>
              <a:t>Ami szükséges:</a:t>
            </a:r>
          </a:p>
          <a:p>
            <a:pPr lvl="1"/>
            <a:r>
              <a:rPr lang="hu-HU" dirty="0"/>
              <a:t>Felhasználónév</a:t>
            </a:r>
          </a:p>
          <a:p>
            <a:pPr lvl="1"/>
            <a:r>
              <a:rPr lang="hu-HU" dirty="0"/>
              <a:t>Vezetéknév és Keresztnév</a:t>
            </a:r>
          </a:p>
          <a:p>
            <a:pPr lvl="1"/>
            <a:r>
              <a:rPr lang="hu-HU" dirty="0"/>
              <a:t>E-mail cím</a:t>
            </a:r>
          </a:p>
          <a:p>
            <a:pPr lvl="1"/>
            <a:r>
              <a:rPr lang="hu-HU" dirty="0"/>
              <a:t>Jelszó 2x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 Felhasználó feltételek elfogadása</a:t>
            </a:r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CB4C4A4-67DC-3BDF-5A0C-0177A933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33" t="14075" r="37084" b="7407"/>
          <a:stretch/>
        </p:blipFill>
        <p:spPr>
          <a:xfrm>
            <a:off x="8900160" y="2008642"/>
            <a:ext cx="2245360" cy="35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7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AD4A3C-484A-20F9-792D-5DCD8228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Választható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6E3E65-6364-F6F3-DB00-12D871BB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140"/>
            <a:ext cx="10515600" cy="366458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3 tananyag közül EGYET kell kiválasztani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BF3D758-CA79-DD09-AE78-D52BE9407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67"/>
          <a:stretch/>
        </p:blipFill>
        <p:spPr>
          <a:xfrm>
            <a:off x="1855199" y="2456556"/>
            <a:ext cx="8481602" cy="38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84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DF5E66-49DE-D46A-31F7-C81AA287C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tananyagok (1-3. óra)</a:t>
            </a:r>
          </a:p>
        </p:txBody>
      </p:sp>
      <p:pic>
        <p:nvPicPr>
          <p:cNvPr id="5" name="Kép 4" descr="A képen szöveg, képernyőkép, levél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85BCA80-ACCA-E3CB-BE2F-81B790944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72" y="1791020"/>
            <a:ext cx="2733647" cy="3865096"/>
          </a:xfrm>
          <a:prstGeom prst="rect">
            <a:avLst/>
          </a:prstGeom>
        </p:spPr>
      </p:pic>
      <p:pic>
        <p:nvPicPr>
          <p:cNvPr id="7" name="Kép 6" descr="A képen szöveg, képernyőkép, Betűtípus, levé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414DDA-3BB2-F926-4125-73A1D7550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69" y="1791020"/>
            <a:ext cx="2733647" cy="3865096"/>
          </a:xfrm>
          <a:prstGeom prst="rect">
            <a:avLst/>
          </a:prstGeom>
        </p:spPr>
      </p:pic>
      <p:pic>
        <p:nvPicPr>
          <p:cNvPr id="10" name="Kép 9" descr="A képen szöveg, képernyőkép, Betűtípus, levé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DB6C801-08B0-44CD-39F4-CC97D352B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6" y="1791020"/>
            <a:ext cx="2733647" cy="38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4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0DE11C-95C9-4AA5-0571-4BB397BB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122200-6A01-C5A8-EFEE-977567F10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04380"/>
            <a:ext cx="6410960" cy="3502340"/>
          </a:xfrm>
        </p:spPr>
        <p:txBody>
          <a:bodyPr>
            <a:normAutofit fontScale="92500" lnSpcReduction="10000"/>
          </a:bodyPr>
          <a:lstStyle/>
          <a:p>
            <a:r>
              <a:rPr lang="hu-HU" b="1" u="sng" dirty="0"/>
              <a:t>Felvezető történet: </a:t>
            </a:r>
            <a:r>
              <a:rPr lang="hu-HU" dirty="0"/>
              <a:t>Egy szituációt vázol fel, amelyre felépíti a tananyagot és végig vezet. (</a:t>
            </a:r>
            <a:r>
              <a:rPr lang="hu-HU" dirty="0" err="1"/>
              <a:t>pl</a:t>
            </a:r>
            <a:r>
              <a:rPr lang="hu-HU" dirty="0"/>
              <a:t>: Versenyelőny és egyedivé válás– panzió)</a:t>
            </a:r>
          </a:p>
          <a:p>
            <a:pPr marL="0" indent="0">
              <a:buNone/>
            </a:pPr>
            <a:endParaRPr lang="hu-HU" sz="1600" dirty="0"/>
          </a:p>
          <a:p>
            <a:r>
              <a:rPr lang="hu-HU" b="1" u="sng" dirty="0"/>
              <a:t>Üzleti koncepció: </a:t>
            </a:r>
            <a:r>
              <a:rPr lang="hu-HU" dirty="0"/>
              <a:t>Maga a tananyag, fogalom magyarázatokkal, esettanulmányokkal, szabályokkal.</a:t>
            </a:r>
          </a:p>
          <a:p>
            <a:endParaRPr lang="hu-HU" sz="1800" dirty="0"/>
          </a:p>
          <a:p>
            <a:r>
              <a:rPr lang="hu-HU" b="1" u="sng" dirty="0"/>
              <a:t>Technológiai készség: </a:t>
            </a:r>
            <a:r>
              <a:rPr lang="hu-HU" dirty="0"/>
              <a:t>Gyakorlati példa.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C2B911D-278A-E391-9002-6AA9D360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8" r="4667" b="5481"/>
          <a:stretch/>
        </p:blipFill>
        <p:spPr>
          <a:xfrm>
            <a:off x="7142480" y="2326640"/>
            <a:ext cx="4926463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0E7AB4-4114-AF8C-8954-25F1EECA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826"/>
            <a:ext cx="10515600" cy="823914"/>
          </a:xfrm>
        </p:spPr>
        <p:txBody>
          <a:bodyPr/>
          <a:lstStyle/>
          <a:p>
            <a:r>
              <a:rPr lang="hu-HU" dirty="0"/>
              <a:t>Célközönség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F35FED-7ABD-94E7-6348-4BBDAE1FF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1916290"/>
            <a:ext cx="6080760" cy="4038424"/>
          </a:xfrm>
        </p:spPr>
        <p:txBody>
          <a:bodyPr>
            <a:normAutofit/>
          </a:bodyPr>
          <a:lstStyle/>
          <a:p>
            <a:r>
              <a:rPr lang="hu-HU" b="1" u="sng" dirty="0"/>
              <a:t>Kiinduló történet: </a:t>
            </a:r>
            <a:r>
              <a:rPr lang="hu-HU" dirty="0"/>
              <a:t>Panzió tulajdonosai, akiknél csökken a foglalások száma.</a:t>
            </a:r>
          </a:p>
          <a:p>
            <a:r>
              <a:rPr lang="hu-HU" b="1" u="sng" dirty="0"/>
              <a:t>Üzleti koncepció: </a:t>
            </a:r>
            <a:r>
              <a:rPr lang="hu-HU" dirty="0"/>
              <a:t>kérdőíves kutatás alapjai, kérdéstípusok, kérdések megfogalmazása</a:t>
            </a:r>
          </a:p>
          <a:p>
            <a:r>
              <a:rPr lang="hu-HU" b="1" u="sng" dirty="0"/>
              <a:t>Technológiai készség: </a:t>
            </a:r>
            <a:r>
              <a:rPr lang="hu-HU" dirty="0" err="1"/>
              <a:t>Survey</a:t>
            </a:r>
            <a:r>
              <a:rPr lang="hu-HU" dirty="0"/>
              <a:t> </a:t>
            </a:r>
            <a:r>
              <a:rPr lang="hu-HU" dirty="0" err="1"/>
              <a:t>Monkey</a:t>
            </a:r>
            <a:r>
              <a:rPr lang="hu-HU" dirty="0"/>
              <a:t> oldalon egy példa bemutatása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6BF1204-CE06-2CE9-F3F6-CF70E938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113" y="1091795"/>
            <a:ext cx="4340772" cy="243845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5207DEE-42E2-ACEE-4A5B-7036D5E1E0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0" r="1"/>
          <a:stretch/>
        </p:blipFill>
        <p:spPr>
          <a:xfrm>
            <a:off x="7231114" y="3815217"/>
            <a:ext cx="4330264" cy="24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4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AEEF23-AC44-106F-7521-96635FCC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061"/>
            <a:ext cx="10515600" cy="823914"/>
          </a:xfrm>
        </p:spPr>
        <p:txBody>
          <a:bodyPr/>
          <a:lstStyle/>
          <a:p>
            <a:r>
              <a:rPr lang="hu-HU" dirty="0"/>
              <a:t>Energiahatékonyság a vállalkozásban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8CB3A1-74CC-F67C-07C9-94DCA112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229"/>
            <a:ext cx="5992123" cy="3262516"/>
          </a:xfrm>
        </p:spPr>
        <p:txBody>
          <a:bodyPr/>
          <a:lstStyle/>
          <a:p>
            <a:r>
              <a:rPr lang="hu-HU" b="1" u="sng" dirty="0"/>
              <a:t>Kiinduló történet:</a:t>
            </a:r>
            <a:r>
              <a:rPr lang="hu-HU" dirty="0"/>
              <a:t> Pékség tulajdonosa szeretné csökkenteni a kiadásaikat</a:t>
            </a:r>
          </a:p>
          <a:p>
            <a:r>
              <a:rPr lang="hu-HU" b="1" u="sng" dirty="0"/>
              <a:t>Üzleti koncepció:</a:t>
            </a:r>
            <a:r>
              <a:rPr lang="hu-HU" dirty="0"/>
              <a:t> ismerkedés az energiaforrásokkal, irodai és konyhai </a:t>
            </a:r>
            <a:r>
              <a:rPr lang="hu-HU" dirty="0" err="1"/>
              <a:t>engergiatakarékossági</a:t>
            </a:r>
            <a:r>
              <a:rPr lang="hu-HU" dirty="0"/>
              <a:t> tippek</a:t>
            </a:r>
          </a:p>
          <a:p>
            <a:r>
              <a:rPr lang="hu-HU" b="1" u="sng" dirty="0"/>
              <a:t>Technológiai készség:</a:t>
            </a:r>
            <a:r>
              <a:rPr lang="hu-HU" dirty="0"/>
              <a:t> IF/HA függvény kipróbálása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19FD5E9-15A6-9AF4-B79D-14FD5E78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31" y="1578654"/>
            <a:ext cx="3931578" cy="22172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14EF2F4-AC32-C71A-D6F4-55B4878DB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31" y="4077207"/>
            <a:ext cx="3934214" cy="2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547</Words>
  <Application>Microsoft Office PowerPoint</Application>
  <PresentationFormat>Szélesvásznú</PresentationFormat>
  <Paragraphs>111</Paragraphs>
  <Slides>18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Montserrat ExtraBold</vt:lpstr>
      <vt:lpstr>Open Sans</vt:lpstr>
      <vt:lpstr>Wingdings</vt:lpstr>
      <vt:lpstr>Office-téma</vt:lpstr>
      <vt:lpstr>PÉNZ7  (március 3-7.)  Vállalkozói témarész</vt:lpstr>
      <vt:lpstr>PÉNZ7</vt:lpstr>
      <vt:lpstr>Vállalkozói rész felépítése</vt:lpstr>
      <vt:lpstr>Választható tananyagok (1-3 tanóra)</vt:lpstr>
      <vt:lpstr>Választható tananyagok (1-3 tanóra)</vt:lpstr>
      <vt:lpstr>Vállalkozói tananyagok (1-3. óra)</vt:lpstr>
      <vt:lpstr>Vállalkozói tananyagok (1-3 tanóra)</vt:lpstr>
      <vt:lpstr>Célközönség</vt:lpstr>
      <vt:lpstr>Energiahatékonyság a vállalkozásban</vt:lpstr>
      <vt:lpstr>IT az üzleti szférában</vt:lpstr>
      <vt:lpstr>Vállalkozói tananyagok (1-3 tanóra)</vt:lpstr>
      <vt:lpstr>Önkéntes nélkül</vt:lpstr>
      <vt:lpstr>Önkéntessel</vt:lpstr>
      <vt:lpstr>Önkéntes segédanyag</vt:lpstr>
      <vt:lpstr>Kísérőesemények</vt:lpstr>
      <vt:lpstr>Kísérő események – Innovation Challenge</vt:lpstr>
      <vt:lpstr>Kísérő események – €co, no mi? </vt:lpstr>
      <vt:lpstr>Kérdések, visszajelzés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Szögi Anita</dc:creator>
  <cp:lastModifiedBy>Szögi Anita</cp:lastModifiedBy>
  <cp:revision>17</cp:revision>
  <cp:lastPrinted>2025-02-17T13:39:22Z</cp:lastPrinted>
  <dcterms:created xsi:type="dcterms:W3CDTF">2023-02-02T09:21:10Z</dcterms:created>
  <dcterms:modified xsi:type="dcterms:W3CDTF">2025-02-19T14:59:54Z</dcterms:modified>
</cp:coreProperties>
</file>